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1123ec8604b64d53" Type="http://schemas.microsoft.com/office/2006/relationships/txt" Target="/udata/data.dat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01" autoAdjust="0"/>
  </p:normalViewPr>
  <p:slideViewPr>
    <p:cSldViewPr snapToGrid="0">
      <p:cViewPr>
        <p:scale>
          <a:sx n="75" d="100"/>
          <a:sy n="75" d="100"/>
        </p:scale>
        <p:origin x="516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03B9C-45A1-4780-8C2E-2E218315DA53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2AF8A-7DFB-44CA-B827-2D6F4960C0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82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L=2 in practice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F8A-7DFB-44CA-B827-2D6F4960C0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3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F8A-7DFB-44CA-B827-2D6F4960C0A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46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背景通常是整体变换，光流比较准确，通过光流能够有一个比较好的的初始结果</a:t>
            </a:r>
            <a:endParaRPr lang="en-US" altLang="zh-CN" dirty="0" smtClean="0"/>
          </a:p>
          <a:p>
            <a:r>
              <a:rPr lang="zh-CN" altLang="en-US" dirty="0" smtClean="0"/>
              <a:t>前景通常变换较大，光流较难估计，</a:t>
            </a:r>
            <a:r>
              <a:rPr lang="en-US" altLang="zh-CN" dirty="0" err="1" smtClean="0"/>
              <a:t>H_f</a:t>
            </a:r>
            <a:r>
              <a:rPr lang="zh-CN" altLang="en-US" dirty="0" smtClean="0"/>
              <a:t>需要从无到有的生成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F8A-7DFB-44CA-B827-2D6F4960C0A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5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F8A-7DFB-44CA-B827-2D6F4960C0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38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里打开吧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F8A-7DFB-44CA-B827-2D6F4960C0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6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7CCF-06F5-4D43-A029-69B7BBA4902B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5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626C-A2E4-4422-9128-17A24DD49721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1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5C8AB-65E8-48CF-B4A2-4F244085AFBE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89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D745-A030-4E28-AE0C-3FC8AEF0197B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1ADB-3CB9-4D38-8E3C-187945C11DE2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0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1D3A-D293-4B75-83BF-E8E5CAFFE95E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2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969E-1F70-4E93-A8E2-C64CAB62986E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9785-B3A6-4D23-B611-3FE808367718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839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8C59-ACB6-4FE9-A5D7-AA639170E65C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44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99A38A-EEA5-415C-9233-F112D4CF6C3A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41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2C8FD-EFE3-4ACF-ADE1-BB822B7139DD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56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E5BC293-758B-4426-97A6-B87884A8B2DE}" type="datetime1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FFAB2D-8530-4D15-B6E8-E68089A7704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53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214" y="1589648"/>
            <a:ext cx="9284678" cy="132869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dirty="0" smtClean="0">
                <a:cs typeface="Times New Roman" panose="02020603050405020304" pitchFamily="18" charset="0"/>
              </a:rPr>
              <a:t>Video to Video Synthesis</a:t>
            </a:r>
            <a:endParaRPr lang="zh-CN" altLang="en-US" sz="7200" dirty="0"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439" y="4455620"/>
            <a:ext cx="7568229" cy="1115186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Conditional </a:t>
            </a:r>
            <a:r>
              <a:rPr lang="en-US" altLang="zh-CN" b="1" dirty="0" smtClean="0"/>
              <a:t>Video</a:t>
            </a:r>
            <a:r>
              <a:rPr lang="en-US" altLang="zh-CN" dirty="0" smtClean="0"/>
              <a:t> Discriminator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Consecutive output frames </a:t>
            </a:r>
            <a:r>
              <a:rPr lang="en-US" altLang="zh-CN" sz="2400" dirty="0"/>
              <a:t>resemble the </a:t>
            </a:r>
            <a:r>
              <a:rPr lang="en-US" altLang="zh-CN" sz="2400" b="1" dirty="0"/>
              <a:t>temporal dynamics</a:t>
            </a:r>
            <a:r>
              <a:rPr lang="en-US" altLang="zh-CN" sz="2400" dirty="0"/>
              <a:t> of a real video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8769"/>
          <a:stretch/>
        </p:blipFill>
        <p:spPr>
          <a:xfrm>
            <a:off x="1171545" y="2839439"/>
            <a:ext cx="10040938" cy="530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87" y="2231651"/>
            <a:ext cx="3103501" cy="4872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563" y="2308773"/>
            <a:ext cx="3517478" cy="4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9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Conditional </a:t>
            </a:r>
            <a:r>
              <a:rPr lang="en-US" altLang="zh-CN" b="1" dirty="0" smtClean="0"/>
              <a:t>Video</a:t>
            </a:r>
            <a:r>
              <a:rPr lang="en-US" altLang="zh-CN" dirty="0" smtClean="0"/>
              <a:t> Discriminator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Consecutive output frames </a:t>
            </a:r>
            <a:r>
              <a:rPr lang="en-US" altLang="zh-CN" sz="2400" dirty="0"/>
              <a:t>resemble the </a:t>
            </a:r>
            <a:r>
              <a:rPr lang="en-US" altLang="zh-CN" sz="2400" b="1" dirty="0"/>
              <a:t>temporal dynamics</a:t>
            </a:r>
            <a:r>
              <a:rPr lang="en-US" altLang="zh-CN" sz="2400" dirty="0"/>
              <a:t> of a real video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8769"/>
          <a:stretch/>
        </p:blipFill>
        <p:spPr>
          <a:xfrm>
            <a:off x="1171545" y="2839439"/>
            <a:ext cx="10040938" cy="530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87" y="2231651"/>
            <a:ext cx="3103501" cy="4872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563" y="2308773"/>
            <a:ext cx="3517478" cy="4228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35100" y="3022600"/>
            <a:ext cx="1727200" cy="347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92014" y="3022600"/>
            <a:ext cx="1727200" cy="347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287" y="3712595"/>
            <a:ext cx="4811713" cy="37057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92286" y="4240926"/>
            <a:ext cx="519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/>
              <a:t> : an integer uniformly sampled from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 smtClean="0"/>
              <a:t>+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 smtClean="0"/>
              <a:t> to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6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Objective Function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45734"/>
            <a:ext cx="7048500" cy="790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46300" y="1854200"/>
            <a:ext cx="1955800" cy="693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68800" y="1854200"/>
            <a:ext cx="1955800" cy="693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5400000">
            <a:off x="2754231" y="2627235"/>
            <a:ext cx="415927" cy="273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5400000">
            <a:off x="5041208" y="2640914"/>
            <a:ext cx="424396" cy="237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47559" y="2971804"/>
            <a:ext cx="21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Discriminator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406900" y="3001338"/>
            <a:ext cx="204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Video Discriminator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758808" y="1845734"/>
            <a:ext cx="1502542" cy="693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5400000">
            <a:off x="7297880" y="2625990"/>
            <a:ext cx="424396" cy="237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54352" y="3001338"/>
            <a:ext cx="247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Constrain to optical flow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7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Objective Function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b="1" dirty="0" smtClean="0"/>
              <a:t>Constrain to optical flow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845734"/>
            <a:ext cx="7048500" cy="790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46300" y="1854200"/>
            <a:ext cx="1955800" cy="693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68800" y="1854200"/>
            <a:ext cx="1955800" cy="693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5400000">
            <a:off x="2754231" y="2627235"/>
            <a:ext cx="415927" cy="273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5400000">
            <a:off x="5041208" y="2640914"/>
            <a:ext cx="424396" cy="237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47559" y="2971804"/>
            <a:ext cx="21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Discriminator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406900" y="3001338"/>
            <a:ext cx="204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Video Discriminator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758808" y="1845734"/>
            <a:ext cx="1502542" cy="693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5400000">
            <a:off x="7297880" y="2625990"/>
            <a:ext cx="424396" cy="237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54352" y="3001338"/>
            <a:ext cx="252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Constrain to optical flow</a:t>
            </a:r>
            <a:endParaRPr lang="zh-CN" altLang="en-US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41" y="4039485"/>
            <a:ext cx="6289359" cy="1014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406900" y="4279900"/>
            <a:ext cx="14986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02361" y="4279900"/>
            <a:ext cx="1966598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5400000">
            <a:off x="4932169" y="4831721"/>
            <a:ext cx="419100" cy="242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5400000">
            <a:off x="6976110" y="4831721"/>
            <a:ext cx="419100" cy="242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406900" y="5109647"/>
            <a:ext cx="15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Endpoint error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614003" y="5109647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Warping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56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Points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en-US" altLang="zh-CN" sz="2400" dirty="0" smtClean="0"/>
              <a:t>Foreground-background prior: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Foreground: cars, pedestrian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Background: trees, road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 Multimodal </a:t>
            </a:r>
            <a:r>
              <a:rPr lang="en-US" altLang="zh-CN" sz="2400" dirty="0" smtClean="0"/>
              <a:t>synthesis: one to many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Foreground-Background Prior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                                                          </a:t>
            </a:r>
            <a:r>
              <a:rPr lang="en-US" altLang="zh-CN" sz="2400" dirty="0" smtClean="0"/>
              <a:t>Estimated optical flow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                                              Occlusion mask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                                              Hallucinated image from scratch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911" t="19785"/>
          <a:stretch/>
        </p:blipFill>
        <p:spPr>
          <a:xfrm>
            <a:off x="1955971" y="1839442"/>
            <a:ext cx="6565903" cy="47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49" y="4247828"/>
            <a:ext cx="1058582" cy="538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71" y="4247828"/>
            <a:ext cx="1058582" cy="5380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33" y="4247828"/>
            <a:ext cx="1058582" cy="5380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958" y="5250403"/>
            <a:ext cx="1064773" cy="5376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071" y="5250402"/>
            <a:ext cx="1064773" cy="5376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33" y="5241902"/>
            <a:ext cx="1064773" cy="537693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 rot="5400000">
            <a:off x="2665590" y="4909601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4334609" y="4889937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5400000">
            <a:off x="7159870" y="4888468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11993" y="424782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611993" y="520595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7175184" y="386012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15460" y="383901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60121" y="383331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83869" y="582153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28530" y="58158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7175184" y="5887469"/>
            <a:ext cx="255930" cy="2878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4281852" y="5916673"/>
            <a:ext cx="254316" cy="2878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2620847" y="5909844"/>
            <a:ext cx="254316" cy="287847"/>
          </a:xfrm>
          <a:prstGeom prst="rect">
            <a:avLst/>
          </a:prstGeom>
        </p:spPr>
      </p:pic>
      <p:sp>
        <p:nvSpPr>
          <p:cNvPr id="24" name="L 形 23"/>
          <p:cNvSpPr/>
          <p:nvPr/>
        </p:nvSpPr>
        <p:spPr>
          <a:xfrm rot="5400000">
            <a:off x="4096119" y="1880987"/>
            <a:ext cx="2027348" cy="5985619"/>
          </a:xfrm>
          <a:prstGeom prst="corner">
            <a:avLst>
              <a:gd name="adj1" fmla="val 161052"/>
              <a:gd name="adj2" fmla="val 47578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814" y="2360288"/>
            <a:ext cx="3067050" cy="4286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t="1" b="12365"/>
          <a:stretch/>
        </p:blipFill>
        <p:spPr>
          <a:xfrm>
            <a:off x="1366018" y="2787466"/>
            <a:ext cx="2880647" cy="4039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7882" y="3255612"/>
            <a:ext cx="2611257" cy="4979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7" y="1876468"/>
            <a:ext cx="2724076" cy="436684"/>
          </a:xfrm>
          <a:prstGeom prst="rect">
            <a:avLst/>
          </a:prstGeom>
        </p:spPr>
      </p:pic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0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Foreground-Background Prior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                                                          </a:t>
            </a:r>
            <a:r>
              <a:rPr lang="en-US" altLang="zh-CN" sz="2400" dirty="0" smtClean="0"/>
              <a:t>Estimated optical flow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                                              Occlusion mask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                                              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911" t="19785"/>
          <a:stretch/>
        </p:blipFill>
        <p:spPr>
          <a:xfrm>
            <a:off x="1955971" y="1839442"/>
            <a:ext cx="6565903" cy="47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49" y="4247828"/>
            <a:ext cx="1058582" cy="538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71" y="4247828"/>
            <a:ext cx="1058582" cy="5380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33" y="4247828"/>
            <a:ext cx="1058582" cy="5380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958" y="5250403"/>
            <a:ext cx="1064773" cy="5376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071" y="5250402"/>
            <a:ext cx="1064773" cy="5376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33" y="5241902"/>
            <a:ext cx="1064773" cy="537693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 rot="5400000">
            <a:off x="2665590" y="4909601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4334609" y="4889937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5400000">
            <a:off x="7159870" y="4888468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11993" y="424782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611993" y="520595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7175184" y="386012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15460" y="383901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60121" y="383331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83869" y="582153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28530" y="58158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7175184" y="5887469"/>
            <a:ext cx="255930" cy="2878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4281852" y="5916673"/>
            <a:ext cx="254316" cy="2878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2620847" y="5909844"/>
            <a:ext cx="254316" cy="287847"/>
          </a:xfrm>
          <a:prstGeom prst="rect">
            <a:avLst/>
          </a:prstGeom>
        </p:spPr>
      </p:pic>
      <p:sp>
        <p:nvSpPr>
          <p:cNvPr id="24" name="L 形 23"/>
          <p:cNvSpPr/>
          <p:nvPr/>
        </p:nvSpPr>
        <p:spPr>
          <a:xfrm rot="5400000">
            <a:off x="4096119" y="1880987"/>
            <a:ext cx="2027348" cy="5985619"/>
          </a:xfrm>
          <a:prstGeom prst="corner">
            <a:avLst>
              <a:gd name="adj1" fmla="val 161052"/>
              <a:gd name="adj2" fmla="val 47578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814" y="2360288"/>
            <a:ext cx="3067050" cy="4286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t="1" b="12365"/>
          <a:stretch/>
        </p:blipFill>
        <p:spPr>
          <a:xfrm>
            <a:off x="1366018" y="2787466"/>
            <a:ext cx="2880647" cy="4039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7882" y="3255612"/>
            <a:ext cx="2611257" cy="4979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7" y="1876468"/>
            <a:ext cx="2724076" cy="436684"/>
          </a:xfrm>
          <a:prstGeom prst="rect">
            <a:avLst/>
          </a:prstGeom>
        </p:spPr>
      </p:pic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4205171" y="3397984"/>
            <a:ext cx="289503" cy="204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706" y="3137632"/>
            <a:ext cx="628650" cy="3524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5247" y="3201507"/>
            <a:ext cx="876300" cy="3048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1"/>
          <a:srcRect b="10762"/>
          <a:stretch/>
        </p:blipFill>
        <p:spPr>
          <a:xfrm>
            <a:off x="4705306" y="3482902"/>
            <a:ext cx="2114550" cy="2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Foreground-Background Prior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                                                          </a:t>
            </a:r>
            <a:r>
              <a:rPr lang="en-US" altLang="zh-CN" sz="2400" dirty="0" smtClean="0"/>
              <a:t>Estimated optical flow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                                              Occlusion mask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                                              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49" y="4247828"/>
            <a:ext cx="1058582" cy="538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71" y="4247828"/>
            <a:ext cx="1058582" cy="5380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33" y="4247828"/>
            <a:ext cx="1058582" cy="5380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958" y="5250403"/>
            <a:ext cx="1064773" cy="5376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071" y="5250402"/>
            <a:ext cx="1064773" cy="5376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33" y="5241902"/>
            <a:ext cx="1064773" cy="537693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 rot="5400000">
            <a:off x="2665590" y="4909601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4334609" y="4889937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5400000">
            <a:off x="7159870" y="4888468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11993" y="424782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611993" y="520595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7175184" y="386012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15460" y="383901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60121" y="383331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83869" y="582153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28530" y="58158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7175184" y="5887469"/>
            <a:ext cx="255930" cy="2878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4281852" y="5916673"/>
            <a:ext cx="254316" cy="2878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2620847" y="5909844"/>
            <a:ext cx="254316" cy="287847"/>
          </a:xfrm>
          <a:prstGeom prst="rect">
            <a:avLst/>
          </a:prstGeom>
        </p:spPr>
      </p:pic>
      <p:sp>
        <p:nvSpPr>
          <p:cNvPr id="24" name="L 形 23"/>
          <p:cNvSpPr/>
          <p:nvPr/>
        </p:nvSpPr>
        <p:spPr>
          <a:xfrm rot="5400000">
            <a:off x="4096119" y="1880987"/>
            <a:ext cx="2027348" cy="5985619"/>
          </a:xfrm>
          <a:prstGeom prst="corner">
            <a:avLst>
              <a:gd name="adj1" fmla="val 161052"/>
              <a:gd name="adj2" fmla="val 47578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814" y="2360288"/>
            <a:ext cx="3067050" cy="4286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t="1" b="12365"/>
          <a:stretch/>
        </p:blipFill>
        <p:spPr>
          <a:xfrm>
            <a:off x="1366018" y="2787466"/>
            <a:ext cx="2880647" cy="4039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7882" y="3255612"/>
            <a:ext cx="2611257" cy="4979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7" y="1876468"/>
            <a:ext cx="2724076" cy="436684"/>
          </a:xfrm>
          <a:prstGeom prst="rect">
            <a:avLst/>
          </a:prstGeom>
        </p:spPr>
      </p:pic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4205171" y="3397984"/>
            <a:ext cx="289503" cy="204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706" y="3137632"/>
            <a:ext cx="628650" cy="3524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5247" y="3201507"/>
            <a:ext cx="876300" cy="3048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1"/>
          <a:srcRect b="10762"/>
          <a:stretch/>
        </p:blipFill>
        <p:spPr>
          <a:xfrm>
            <a:off x="4705306" y="3482902"/>
            <a:ext cx="2114550" cy="28899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3025" y="1843174"/>
            <a:ext cx="8363171" cy="477638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7683500" y="1876468"/>
            <a:ext cx="3126753" cy="1095995"/>
            <a:chOff x="7683500" y="1876468"/>
            <a:chExt cx="3126753" cy="1095995"/>
          </a:xfrm>
        </p:grpSpPr>
        <p:sp>
          <p:nvSpPr>
            <p:cNvPr id="36" name="矩形 35"/>
            <p:cNvSpPr/>
            <p:nvPr/>
          </p:nvSpPr>
          <p:spPr>
            <a:xfrm>
              <a:off x="8661400" y="1876468"/>
              <a:ext cx="685800" cy="4366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右箭头 36"/>
            <p:cNvSpPr/>
            <p:nvPr/>
          </p:nvSpPr>
          <p:spPr>
            <a:xfrm rot="5400000">
              <a:off x="8839200" y="2343946"/>
              <a:ext cx="330200" cy="2686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83500" y="2603131"/>
              <a:ext cx="312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Ground </a:t>
              </a:r>
              <a:r>
                <a:rPr lang="en-US" altLang="zh-CN" dirty="0"/>
                <a:t>truth background mask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467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Multimodal </a:t>
            </a:r>
            <a:r>
              <a:rPr lang="en-US" altLang="zh-CN" dirty="0" smtClean="0"/>
              <a:t>Synthesis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b="1" dirty="0" smtClean="0"/>
              <a:t>Training: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Encode the real image </a:t>
            </a:r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dirty="0" smtClean="0"/>
              <a:t> into a 3D feature map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Instance feature averaging 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en-US" altLang="zh-CN" sz="2200" dirty="0" smtClean="0"/>
              <a:t>(Pixels within the same object share the same feature vectors)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Feed </a:t>
            </a:r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dirty="0" smtClean="0"/>
              <a:t> and </a:t>
            </a:r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dirty="0" smtClean="0"/>
              <a:t> to </a:t>
            </a:r>
            <a:r>
              <a:rPr lang="en-US" altLang="zh-C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400" b="1" dirty="0" smtClean="0"/>
              <a:t>Testing</a:t>
            </a:r>
            <a:r>
              <a:rPr lang="en-US" altLang="zh-CN" sz="2400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Fit GMM to </a:t>
            </a:r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Sample a </a:t>
            </a:r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dirty="0" smtClean="0"/>
              <a:t> and send it to </a:t>
            </a:r>
            <a:r>
              <a:rPr lang="en-US" altLang="zh-C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4660900" y="2679700"/>
            <a:ext cx="3048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0" y="2641600"/>
            <a:ext cx="4387850" cy="3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Implementation details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Multiscale: 512 x 256, 1024 x 512, 2048 x 1024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40 Epochs with 8 V100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Training 10 days for 2K resolution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Cityscapes: 2048 x 1024, 2975 videos (30 frames each)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 err="1" smtClean="0"/>
              <a:t>Apolloscape</a:t>
            </a:r>
            <a:r>
              <a:rPr lang="en-US" altLang="zh-CN" sz="2200" dirty="0" smtClean="0"/>
              <a:t>: 73 scene videos (100~1000 frames each)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Face video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dataset: 854 videos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Dance video dataset: 512 x 720, 3~4 </a:t>
            </a:r>
            <a:r>
              <a:rPr lang="en-US" altLang="zh-CN" sz="2200" dirty="0" err="1" smtClean="0"/>
              <a:t>mins</a:t>
            </a:r>
            <a:endParaRPr lang="en-US" altLang="zh-CN" sz="2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1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6603"/>
            <a:ext cx="4581913" cy="257732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6" y="260527"/>
            <a:ext cx="4628270" cy="26034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3334044"/>
            <a:ext cx="5331655" cy="2999056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Pix2pix HD (CVPR 2018): synthesis frame by frame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COVST (ICCV 2017)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Warp </a:t>
            </a:r>
            <a:r>
              <a:rPr lang="en-US" altLang="zh-CN" sz="2000" dirty="0"/>
              <a:t>high-level deep features using optical </a:t>
            </a:r>
            <a:r>
              <a:rPr lang="en-US" altLang="zh-CN" sz="2000" dirty="0" smtClean="0"/>
              <a:t>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No adversarial learning is applied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7503"/>
          <a:stretch/>
        </p:blipFill>
        <p:spPr>
          <a:xfrm>
            <a:off x="1719262" y="4851400"/>
            <a:ext cx="8372475" cy="1973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08" y="2250934"/>
            <a:ext cx="5660994" cy="152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Inception Score &amp; Human Preference Score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Ablation study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66151"/>
            <a:ext cx="8629650" cy="1704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0" y="4745285"/>
            <a:ext cx="76009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Results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38" y="1846263"/>
            <a:ext cx="8793162" cy="4396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Formulation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Source images for video synthesis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Corresponding real images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Generated images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400" b="1" dirty="0" smtClean="0"/>
              <a:t>Structure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89" y="1845734"/>
            <a:ext cx="2703048" cy="4176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5453"/>
          <a:stretch/>
        </p:blipFill>
        <p:spPr>
          <a:xfrm>
            <a:off x="5554689" y="2371790"/>
            <a:ext cx="2703048" cy="3455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4308"/>
          <a:stretch/>
        </p:blipFill>
        <p:spPr>
          <a:xfrm>
            <a:off x="5554689" y="2896315"/>
            <a:ext cx="2658437" cy="3533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75367" y="4544178"/>
            <a:ext cx="2082018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Sequential Generator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131108" y="3857414"/>
            <a:ext cx="2082018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Image Discriminator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131108" y="5081614"/>
            <a:ext cx="2082018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Video </a:t>
            </a:r>
            <a:r>
              <a:rPr lang="en-US" altLang="zh-CN" sz="2400" dirty="0"/>
              <a:t>Discriminator</a:t>
            </a:r>
            <a:endParaRPr lang="zh-CN" altLang="en-US" sz="2400" dirty="0"/>
          </a:p>
        </p:txBody>
      </p:sp>
      <p:sp>
        <p:nvSpPr>
          <p:cNvPr id="10" name="右箭头 9"/>
          <p:cNvSpPr/>
          <p:nvPr/>
        </p:nvSpPr>
        <p:spPr>
          <a:xfrm rot="19389152">
            <a:off x="5552706" y="4329509"/>
            <a:ext cx="422030" cy="182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3012128">
            <a:off x="5552706" y="5164080"/>
            <a:ext cx="422030" cy="182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Sequential Generator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Markov assumption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6332"/>
          <a:stretch/>
        </p:blipFill>
        <p:spPr>
          <a:xfrm>
            <a:off x="1276569" y="2236764"/>
            <a:ext cx="4124325" cy="9278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69" y="3274345"/>
            <a:ext cx="2360758" cy="4638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52" y="3260252"/>
            <a:ext cx="3313601" cy="531188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3788140" y="3393300"/>
            <a:ext cx="315863" cy="255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149" y="4247828"/>
            <a:ext cx="1058582" cy="5380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071" y="4247828"/>
            <a:ext cx="1058582" cy="5380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333" y="4247828"/>
            <a:ext cx="1058582" cy="5380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958" y="5250403"/>
            <a:ext cx="1064773" cy="5376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071" y="5250402"/>
            <a:ext cx="1064773" cy="5376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333" y="5241902"/>
            <a:ext cx="1064773" cy="537693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 rot="5400000">
            <a:off x="2665590" y="4909601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rot="5400000">
            <a:off x="4334609" y="4889937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5400000">
            <a:off x="7159870" y="4888468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611993" y="424782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5611993" y="520595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175184" y="386012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15460" y="383901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60121" y="383331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83869" y="582153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8530" y="58158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7175184" y="5887469"/>
            <a:ext cx="255930" cy="28784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4281852" y="5916673"/>
            <a:ext cx="254316" cy="28784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2620847" y="5909844"/>
            <a:ext cx="254316" cy="287847"/>
          </a:xfrm>
          <a:prstGeom prst="rect">
            <a:avLst/>
          </a:prstGeom>
        </p:spPr>
      </p:pic>
      <p:sp>
        <p:nvSpPr>
          <p:cNvPr id="29" name="L 形 28"/>
          <p:cNvSpPr/>
          <p:nvPr/>
        </p:nvSpPr>
        <p:spPr>
          <a:xfrm rot="5400000">
            <a:off x="4096119" y="1880987"/>
            <a:ext cx="2027348" cy="5985619"/>
          </a:xfrm>
          <a:prstGeom prst="corner">
            <a:avLst>
              <a:gd name="adj1" fmla="val 161052"/>
              <a:gd name="adj2" fmla="val 47578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215460" y="3260252"/>
            <a:ext cx="3379993" cy="484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4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Generator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                                                          </a:t>
            </a:r>
            <a:r>
              <a:rPr lang="en-US" altLang="zh-CN" sz="2400" dirty="0" smtClean="0"/>
              <a:t>Estimated optical flow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                                              Occlusion mask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                                                  Hallucinated image from scratch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911" t="19785"/>
          <a:stretch/>
        </p:blipFill>
        <p:spPr>
          <a:xfrm>
            <a:off x="1955971" y="1839442"/>
            <a:ext cx="6565903" cy="47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49" y="4247828"/>
            <a:ext cx="1058582" cy="538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71" y="4247828"/>
            <a:ext cx="1058582" cy="5380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33" y="4247828"/>
            <a:ext cx="1058582" cy="5380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958" y="5250403"/>
            <a:ext cx="1064773" cy="5376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071" y="5250402"/>
            <a:ext cx="1064773" cy="5376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33" y="5241902"/>
            <a:ext cx="1064773" cy="537693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 rot="5400000">
            <a:off x="2665590" y="4909601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4334609" y="4889937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5400000">
            <a:off x="7159870" y="4888468"/>
            <a:ext cx="281507" cy="25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11993" y="424782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611993" y="520595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7175184" y="386012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15460" y="383901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60121" y="383331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83869" y="582153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t-L+1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28530" y="58158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7175184" y="5887469"/>
            <a:ext cx="255930" cy="2878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4281852" y="5916673"/>
            <a:ext cx="254316" cy="2878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/>
          <a:srcRect t="10597" r="87654" b="3331"/>
          <a:stretch/>
        </p:blipFill>
        <p:spPr>
          <a:xfrm>
            <a:off x="2620847" y="5909844"/>
            <a:ext cx="254316" cy="287847"/>
          </a:xfrm>
          <a:prstGeom prst="rect">
            <a:avLst/>
          </a:prstGeom>
        </p:spPr>
      </p:pic>
      <p:sp>
        <p:nvSpPr>
          <p:cNvPr id="24" name="L 形 23"/>
          <p:cNvSpPr/>
          <p:nvPr/>
        </p:nvSpPr>
        <p:spPr>
          <a:xfrm rot="5400000">
            <a:off x="4096119" y="1880987"/>
            <a:ext cx="2027348" cy="5985619"/>
          </a:xfrm>
          <a:prstGeom prst="corner">
            <a:avLst>
              <a:gd name="adj1" fmla="val 161052"/>
              <a:gd name="adj2" fmla="val 47578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814" y="2360288"/>
            <a:ext cx="3067050" cy="4286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t="1" b="12365"/>
          <a:stretch/>
        </p:blipFill>
        <p:spPr>
          <a:xfrm>
            <a:off x="1366018" y="2787466"/>
            <a:ext cx="2880647" cy="4039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7882" y="3255612"/>
            <a:ext cx="2611257" cy="4979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7" y="1876468"/>
            <a:ext cx="2724076" cy="436684"/>
          </a:xfrm>
          <a:prstGeom prst="rect">
            <a:avLst/>
          </a:prstGeom>
        </p:spPr>
      </p:pic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Generator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Detailed structure: based on pix2pixHD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30" y="2265362"/>
            <a:ext cx="8343900" cy="235267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7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Generator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Detailed structure: based on pix2pixHD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30" y="2265362"/>
            <a:ext cx="8343900" cy="2352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580" y="2265362"/>
            <a:ext cx="8324850" cy="35814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5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Conditional </a:t>
            </a:r>
            <a:r>
              <a:rPr lang="en-US" altLang="zh-CN" b="1" dirty="0"/>
              <a:t>I</a:t>
            </a:r>
            <a:r>
              <a:rPr lang="en-US" altLang="zh-CN" b="1" dirty="0" smtClean="0"/>
              <a:t>mage</a:t>
            </a:r>
            <a:r>
              <a:rPr lang="en-US" altLang="zh-CN" dirty="0" smtClean="0"/>
              <a:t> Discriminator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Each </a:t>
            </a:r>
            <a:r>
              <a:rPr lang="en-US" altLang="zh-CN" sz="2400" dirty="0"/>
              <a:t>output </a:t>
            </a:r>
            <a:r>
              <a:rPr lang="en-US" altLang="zh-CN" sz="2400" dirty="0" smtClean="0"/>
              <a:t>frame resembles </a:t>
            </a:r>
            <a:r>
              <a:rPr lang="en-US" altLang="zh-CN" sz="2400" dirty="0"/>
              <a:t>a real image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6508"/>
          <a:stretch/>
        </p:blipFill>
        <p:spPr>
          <a:xfrm>
            <a:off x="1567180" y="2311400"/>
            <a:ext cx="7448550" cy="556684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3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Conditional </a:t>
            </a:r>
            <a:r>
              <a:rPr lang="en-US" altLang="zh-CN" b="1" dirty="0"/>
              <a:t>I</a:t>
            </a:r>
            <a:r>
              <a:rPr lang="en-US" altLang="zh-CN" b="1" dirty="0" smtClean="0"/>
              <a:t>mage</a:t>
            </a:r>
            <a:r>
              <a:rPr lang="en-US" altLang="zh-CN" dirty="0" smtClean="0"/>
              <a:t> Discriminator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Each </a:t>
            </a:r>
            <a:r>
              <a:rPr lang="en-US" altLang="zh-CN" sz="2400" dirty="0"/>
              <a:t>output </a:t>
            </a:r>
            <a:r>
              <a:rPr lang="en-US" altLang="zh-CN" sz="2400" dirty="0" smtClean="0"/>
              <a:t>frame resembles </a:t>
            </a:r>
            <a:r>
              <a:rPr lang="en-US" altLang="zh-CN" sz="2400" dirty="0"/>
              <a:t>a real image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6508"/>
          <a:stretch/>
        </p:blipFill>
        <p:spPr>
          <a:xfrm>
            <a:off x="1567180" y="2311400"/>
            <a:ext cx="7448550" cy="5566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79600" y="2550584"/>
            <a:ext cx="241300" cy="27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96865" y="2550584"/>
            <a:ext cx="241300" cy="27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AB2D-8530-4D15-B6E8-E68089A7704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80" y="3159534"/>
            <a:ext cx="2547620" cy="3484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67180" y="3672748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/>
              <a:t> : an integer uniformly sampled from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 smtClean="0"/>
              <a:t> to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7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84B2CD6197C7464199EF0CA8DE6E2577" ma:contentTypeVersion="8" ma:contentTypeDescription="新建文档。" ma:contentTypeScope="" ma:versionID="5228b1bb88bf34352ee857cf68b2e417">
  <xsd:schema xmlns:xsd="http://www.w3.org/2001/XMLSchema" xmlns:xs="http://www.w3.org/2001/XMLSchema" xmlns:p="http://schemas.microsoft.com/office/2006/metadata/properties" xmlns:ns2="1b518a47-7d60-4cf0-8e96-a8d93efa835d" xmlns:ns3="349c2218-ae95-4e80-b594-e04cebf06c5c" targetNamespace="http://schemas.microsoft.com/office/2006/metadata/properties" ma:root="true" ma:fieldsID="12b5e07370963bcdc4e1bf0091fcb015" ns2:_="" ns3:_="">
    <xsd:import namespace="1b518a47-7d60-4cf0-8e96-a8d93efa835d"/>
    <xsd:import namespace="349c2218-ae95-4e80-b594-e04cebf06c5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ustomTitle" minOccurs="0"/>
                <xsd:element ref="ns3:ItemActionField" minOccurs="0"/>
                <xsd:element ref="ns3:ViewCount" minOccurs="0"/>
                <xsd:element ref="ns3:SecStatus" minOccurs="0"/>
                <xsd:element ref="ns3:SecSiteId" minOccurs="0"/>
                <xsd:element ref="ns3:SecWebId" minOccurs="0"/>
                <xsd:element ref="ns3:SecListId" minOccurs="0"/>
                <xsd:element ref="ns3:SecItem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18a47-7d60-4cf0-8e96-a8d93efa835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文档 ID 值" ma:description="分配至此项的文档 ID 值。" ma:internalName="_dlc_DocId" ma:readOnly="true">
      <xsd:simpleType>
        <xsd:restriction base="dms:Text"/>
      </xsd:simpleType>
    </xsd:element>
    <xsd:element name="_dlc_DocIdUrl" ma:index="9" nillable="true" ma:displayName="文档 ID" ma:description="此文档的永久链接。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永久 ID" ma:description="在添加过程中保留 ID。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c2218-ae95-4e80-b594-e04cebf06c5c" elementFormDefault="qualified">
    <xsd:import namespace="http://schemas.microsoft.com/office/2006/documentManagement/types"/>
    <xsd:import namespace="http://schemas.microsoft.com/office/infopath/2007/PartnerControls"/>
    <xsd:element name="CustomTitle" ma:index="11" nillable="true" ma:displayName="标题" ma:internalName="CustomTitle">
      <xsd:simpleType>
        <xsd:restriction base="dms:Unknown"/>
      </xsd:simpleType>
    </xsd:element>
    <xsd:element name="ItemActionField" ma:index="12" nillable="true" ma:displayName="操作" ma:internalName="ItemActionField">
      <xsd:simpleType>
        <xsd:restriction base="dms:Unknown"/>
      </xsd:simpleType>
    </xsd:element>
    <xsd:element name="ViewCount" ma:index="13" nillable="true" ma:displayName="ViewCount" ma:decimals="0" ma:hidden="true" ma:internalName="ViewCount">
      <xsd:simpleType>
        <xsd:restriction base="dms:Number"/>
      </xsd:simpleType>
    </xsd:element>
    <xsd:element name="SecStatus" ma:index="14" nillable="true" ma:displayName="已加密" ma:internalName="SecStatus">
      <xsd:simpleType>
        <xsd:restriction base="dms:Text"/>
      </xsd:simpleType>
    </xsd:element>
    <xsd:element name="SecSiteId" ma:index="15" nillable="true" ma:displayName="SecSiteId" ma:hidden="true" ma:internalName="SecSiteId">
      <xsd:simpleType>
        <xsd:restriction base="dms:Text"/>
      </xsd:simpleType>
    </xsd:element>
    <xsd:element name="SecWebId" ma:index="16" nillable="true" ma:displayName="SecWebId" ma:internalName="SecWebId">
      <xsd:simpleType>
        <xsd:restriction base="dms:Text"/>
      </xsd:simpleType>
    </xsd:element>
    <xsd:element name="SecListId" ma:index="17" nillable="true" ma:displayName="SecListId" ma:hidden="true" ma:internalName="SecListId">
      <xsd:simpleType>
        <xsd:restriction base="dms:Text"/>
      </xsd:simpleType>
    </xsd:element>
    <xsd:element name="SecItemId" ma:index="18" nillable="true" ma:displayName="SecItemId" ma:hidden="true" ma:internalName="SecItem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ListId xmlns="349c2218-ae95-4e80-b594-e04cebf06c5c" xsi:nil="true"/>
    <CustomTitle xmlns="349c2218-ae95-4e80-b594-e04cebf06c5c" xsi:nil="true"/>
    <SecSiteId xmlns="349c2218-ae95-4e80-b594-e04cebf06c5c" xsi:nil="true"/>
    <ItemActionField xmlns="349c2218-ae95-4e80-b594-e04cebf06c5c" xsi:nil="true"/>
    <ViewCount xmlns="349c2218-ae95-4e80-b594-e04cebf06c5c">2</ViewCount>
    <SecStatus xmlns="349c2218-ae95-4e80-b594-e04cebf06c5c" xsi:nil="true"/>
    <SecWebId xmlns="349c2218-ae95-4e80-b594-e04cebf06c5c" xsi:nil="true"/>
    <SecItemId xmlns="349c2218-ae95-4e80-b594-e04cebf06c5c" xsi:nil="true"/>
    <_dlc_DocId xmlns="1b518a47-7d60-4cf0-8e96-a8d93efa835d">QR7776JMVMTA-1112512790-11</_dlc_DocId>
    <_dlc_DocIdUrl xmlns="1b518a47-7d60-4cf0-8e96-a8d93efa835d">
      <Url>https://idoc.jd.com/sites/D7nqADH2/5876xVOj/_layouts/15/DocIdRedir.aspx?ID=QR7776JMVMTA-1112512790-11</Url>
      <Description>QR7776JMVMTA-1112512790-11</Description>
    </_dlc_DocIdUrl>
  </documentManagement>
</p:properties>
</file>

<file path=customXml/itemProps1.xml><?xml version="1.0" encoding="utf-8"?>
<ds:datastoreItem xmlns:ds="http://schemas.openxmlformats.org/officeDocument/2006/customXml" ds:itemID="{9FB15C79-ECFE-4E51-8F9F-D1F17ED3C5F3}"/>
</file>

<file path=customXml/itemProps2.xml><?xml version="1.0" encoding="utf-8"?>
<ds:datastoreItem xmlns:ds="http://schemas.openxmlformats.org/officeDocument/2006/customXml" ds:itemID="{9278A736-CF98-4CC2-B9C6-3FA5149D634F}"/>
</file>

<file path=customXml/itemProps3.xml><?xml version="1.0" encoding="utf-8"?>
<ds:datastoreItem xmlns:ds="http://schemas.openxmlformats.org/officeDocument/2006/customXml" ds:itemID="{7609B1B7-D805-417E-BE40-868CDE5875F7}"/>
</file>

<file path=customXml/itemProps4.xml><?xml version="1.0" encoding="utf-8"?>
<ds:datastoreItem xmlns:ds="http://schemas.openxmlformats.org/officeDocument/2006/customXml" ds:itemID="{CF7F01F5-AF01-4F30-BAE8-2E97BE70034E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</TotalTime>
  <Words>515</Words>
  <Application>Microsoft Office PowerPoint</Application>
  <PresentationFormat>宽屏</PresentationFormat>
  <Paragraphs>170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宋体</vt:lpstr>
      <vt:lpstr>Arial</vt:lpstr>
      <vt:lpstr>Calibri</vt:lpstr>
      <vt:lpstr>Calibri Light</vt:lpstr>
      <vt:lpstr>Times New Roman</vt:lpstr>
      <vt:lpstr>回顾</vt:lpstr>
      <vt:lpstr>Video to Video Synthesis</vt:lpstr>
      <vt:lpstr>PowerPoint 演示文稿</vt:lpstr>
      <vt:lpstr>Problem Formulation</vt:lpstr>
      <vt:lpstr>Sequential Generator</vt:lpstr>
      <vt:lpstr>Sequential Generator</vt:lpstr>
      <vt:lpstr>Sequential Generator</vt:lpstr>
      <vt:lpstr>Sequential Generator</vt:lpstr>
      <vt:lpstr>Conditional Image Discriminator</vt:lpstr>
      <vt:lpstr>Conditional Image Discriminator</vt:lpstr>
      <vt:lpstr>Conditional Video Discriminator</vt:lpstr>
      <vt:lpstr>Conditional Video Discriminator</vt:lpstr>
      <vt:lpstr>Learning Objective Function</vt:lpstr>
      <vt:lpstr>Learning Objective Function</vt:lpstr>
      <vt:lpstr>Other Points</vt:lpstr>
      <vt:lpstr>Foreground-Background Prior</vt:lpstr>
      <vt:lpstr>Foreground-Background Prior</vt:lpstr>
      <vt:lpstr>Foreground-Background Prior</vt:lpstr>
      <vt:lpstr>Multimodal Synthesis</vt:lpstr>
      <vt:lpstr>Experiments</vt:lpstr>
      <vt:lpstr>Experiments</vt:lpstr>
      <vt:lpstr>Evaluation</vt:lpstr>
      <vt:lpstr>Main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to Video Synthesis</dc:title>
  <dc:creator>Song Sijie</dc:creator>
  <cp:lastModifiedBy>Song Sijie</cp:lastModifiedBy>
  <cp:revision>95</cp:revision>
  <dcterms:created xsi:type="dcterms:W3CDTF">2018-08-26T07:16:49Z</dcterms:created>
  <dcterms:modified xsi:type="dcterms:W3CDTF">2018-08-26T09:01:55Z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0x01010084B2CD6197C7464199EF0CA8DE6E2577</vt:lpwstr>
  </property>
  <property fmtid="{D5CDD505-2E9C-101B-9397-08002B2CF9AE}" pid="3" name="_dlc_DocIdItemGuid">
    <vt:lpwstr>51b1478d-e571-4ae5-ba4c-2471b69fb4c0</vt:lpwstr>
  </property>
</Properties>
</file>